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72" r:id="rId5"/>
  </p:sldMasterIdLst>
  <p:notesMasterIdLst>
    <p:notesMasterId r:id="rId34"/>
  </p:notesMasterIdLst>
  <p:sldIdLst>
    <p:sldId id="969" r:id="rId6"/>
    <p:sldId id="1367" r:id="rId7"/>
    <p:sldId id="1394" r:id="rId8"/>
    <p:sldId id="1400" r:id="rId9"/>
    <p:sldId id="1351" r:id="rId10"/>
    <p:sldId id="1403" r:id="rId11"/>
    <p:sldId id="1404" r:id="rId12"/>
    <p:sldId id="1326" r:id="rId13"/>
    <p:sldId id="1339" r:id="rId14"/>
    <p:sldId id="1376" r:id="rId15"/>
    <p:sldId id="1411" r:id="rId16"/>
    <p:sldId id="1381" r:id="rId17"/>
    <p:sldId id="1391" r:id="rId18"/>
    <p:sldId id="1397" r:id="rId19"/>
    <p:sldId id="1354" r:id="rId20"/>
    <p:sldId id="1371" r:id="rId21"/>
    <p:sldId id="1413" r:id="rId22"/>
    <p:sldId id="1412" r:id="rId23"/>
    <p:sldId id="1393" r:id="rId24"/>
    <p:sldId id="1415" r:id="rId25"/>
    <p:sldId id="1414" r:id="rId26"/>
    <p:sldId id="1416" r:id="rId27"/>
    <p:sldId id="1417" r:id="rId28"/>
    <p:sldId id="1418" r:id="rId29"/>
    <p:sldId id="1419" r:id="rId30"/>
    <p:sldId id="1352" r:id="rId31"/>
    <p:sldId id="1144" r:id="rId32"/>
    <p:sldId id="1387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CFDFAE0-F444-4AAB-8D03-014BB7527284}" v="21" dt="2022-05-20T23:47:17.26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087" autoAdjust="0"/>
    <p:restoredTop sz="94660"/>
  </p:normalViewPr>
  <p:slideViewPr>
    <p:cSldViewPr snapToGrid="0">
      <p:cViewPr varScale="1">
        <p:scale>
          <a:sx n="76" d="100"/>
          <a:sy n="76" d="100"/>
        </p:scale>
        <p:origin x="20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microsoft.com/office/2015/10/relationships/revisionInfo" Target="revisionInfo.xml"/><Relationship Id="rId21" Type="http://schemas.openxmlformats.org/officeDocument/2006/relationships/slide" Target="slides/slide16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presProps" Target="presProps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D3D7E0-911F-40AD-B914-3157430CBB81}" type="datetimeFigureOut">
              <a:rPr lang="en-US" smtClean="0"/>
              <a:t>6/8/2022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D3196C-FF7B-45BE-B97D-9F802268EA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205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DAC993-FC50-458A-9B7E-36A81D4544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BFF382-1000-4EED-8785-AFB71A8D67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5689D6-BA81-45C1-939E-B1CEA94A57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6/8/2022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BCF06A-D5A1-49C6-A0D6-97D8E803CE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1E1086-630A-40D2-B356-A8AE8EE0E6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6862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67460-4F08-4633-91BD-E38074076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8A4000-B733-4B66-80FD-52709B33C0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3F6A8F-921D-44C9-BFB8-36FC692D7D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6/8/2022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EAE37B-6C77-4D01-8D43-B77D3C316C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69276F-4A56-4818-860A-A63A77A326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3610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AA99D-C9C0-4433-82D6-1F23B1EC5F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0F3443-517B-4E07-A62D-EFA2990F0F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30CEBA-7CFB-432A-BD55-6D885703FA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6/8/2022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E10D87-8C85-444A-A5E1-C8EC535423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3A775D-4598-4A0A-9A41-379D138FB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5159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7C9B8-B0D3-43C0-8F60-0FB81B628F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8E6D0B-440F-40FD-B47F-879D714207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46258C-AF92-43B9-9A57-C5D16BA128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06D5AD-A9E8-4BB4-A1E7-340D36E056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6/8/2022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E1BB35-0D52-41F9-897F-FCAAF4861B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C3EBFA-A5A9-4DEA-B2E8-4D314BD116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684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6791A4-82D6-44AB-A464-EEA0E3C980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E8D2FA-90FB-4DB5-B6BE-9979863151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A1107D-DA1B-4351-88DE-847C2A28C7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4F1EE67-6C00-43DE-904D-ADB7AF09FB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CB15296-A9F4-4513-B108-36D85D8EF6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151678A-91F2-461C-A3AB-F6B81D5918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6/8/2022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CD32B85-3254-43E6-9CEC-3698A5B1EB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C1E2F26-704E-49A0-8DA1-DCC3B9595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1584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F3108B-E56D-4864-B7B9-4C6C482988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FCFE4FF-3758-43B0-B81E-D9B64223AF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6/8/2022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8B8B736-7115-4B6D-B0CA-9B97706ED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EBC55E-2733-4C26-9C56-93BF9A17E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3255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3C50CE2-DF65-4DE0-891C-D3A5510484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6/8/2022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AAE3F34-7DE5-418D-BD8E-46DC6666E1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E32FA5-28EA-439B-8491-ACAEAFAD8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5541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D96CA1-623D-4DE9-900D-F58649BA9E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9FD275-2D00-4280-8A9A-122A557583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ACB7AC-6DCB-4568-B741-E18AD6169F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1E5A85-3F72-4586-99CC-CA4B9E83B4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6/8/2022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77124D-58F3-40EE-92FB-EA188E0423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D13C53-D170-40BD-B1F5-ED77C89F53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7212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5DE80A-4459-467E-9BBD-EC3477380A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106FC73-E4A4-4DEA-B545-D2C579B4901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EDD6B3-E53F-4062-8BBD-10D5FA6D0A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359A36-39EB-4ABB-B394-748FEF3908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6/8/2022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9476E7-842C-4E55-A6E8-D58987D8A9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668A4D-DB54-4464-BD05-1B2425155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4825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21089-DDE3-4651-B865-943F2B9537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B8B2F51-BD30-48EE-AF2D-204210C94C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52F508-987F-452B-BB06-0E9E848F93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6/8/2022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6B80EB-82D0-450D-B56D-329BA2761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427EEF-9A34-4CB9-B58C-8192AD805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9990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846DEFF-A81B-4FB3-814B-58F11EA3852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C2FA79-F27F-4BB2-975C-8C35FF8381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F9AA06-74C8-4CB7-9A19-98A68CCDC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6/8/2022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173A44-A297-49A2-9883-98247AF2EB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32E6D8-DB95-4122-B80C-2D9C06D4DE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5986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43790553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56376323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589879"/>
            <a:ext cx="9590550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531900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2" y="1732449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48610735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89072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485" y="1734506"/>
            <a:ext cx="5089072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37"/>
            <a:ext cx="4876344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7" y="1835254"/>
            <a:ext cx="4895330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7" y="2380137"/>
            <a:ext cx="4895330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828721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8069102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73188613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877243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923"/>
            <a:ext cx="5934949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9261"/>
            <a:ext cx="5934949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680517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5376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79031106"/>
      </p:ext>
    </p:extLst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75690334"/>
      </p:ext>
    </p:extLst>
  </p:cSld>
  <p:clrMapOvr>
    <a:masterClrMapping/>
  </p:clrMapOvr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48811962"/>
      </p:ext>
    </p:extLst>
  </p:cSld>
  <p:clrMapOvr>
    <a:masterClrMapping/>
  </p:clrMapOvr>
  <p:hf sldNum="0"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6379643"/>
      </p:ext>
    </p:extLst>
  </p:cSld>
  <p:clrMapOvr>
    <a:masterClrMapping/>
  </p:clrMapOvr>
  <p:hf sldNum="0"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50735839"/>
      </p:ext>
    </p:extLst>
  </p:cSld>
  <p:clrMapOvr>
    <a:masterClrMapping/>
  </p:clrMapOvr>
  <p:hf sldNum="0"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68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67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5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25690945"/>
      </p:ext>
    </p:extLst>
  </p:cSld>
  <p:clrMapOvr>
    <a:masterClrMapping/>
  </p:clrMapOvr>
  <p:hf sldNum="0"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731320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8602609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53004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F95F9DE-0B39-44D4-93E4-F70EF3794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F1D4AB-9C0C-4BFE-9407-71F98A37A1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5E5EB8-A649-4239-ABEC-496D6EC85DC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132003-3F2C-421C-AC61-0810619B90E5}" type="datetimeFigureOut">
              <a:rPr lang="en-US" smtClean="0"/>
              <a:t>6/8/2022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4FCE0F-C4CE-4C3E-AC81-BDDFBFF5B9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9723A1-3051-432D-9B77-993A1B3220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983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DF132003-3F2C-421C-AC61-0810619B90E5}" type="datetimeFigureOut">
              <a:rPr lang="en-US" smtClean="0"/>
              <a:t>6/8/2022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75451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976745"/>
            <a:ext cx="12192000" cy="4998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 algn="ctr" defTabSz="1219170">
              <a:buClr>
                <a:prstClr val="white"/>
              </a:buClr>
              <a:buSzPts val="2400"/>
            </a:pPr>
            <a:r>
              <a:rPr lang="zh-CN" altLang="en-US" sz="6600" b="1" kern="0" dirty="0"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希伯来书</a:t>
            </a:r>
            <a:endParaRPr lang="en-US" altLang="zh-CN" sz="3600" b="1" kern="0" dirty="0">
              <a:latin typeface="SimSun" panose="02010600030101010101" pitchFamily="2" charset="-122"/>
              <a:ea typeface="SimSun" panose="02010600030101010101" pitchFamily="2" charset="-122"/>
              <a:cs typeface="Arial"/>
              <a:sym typeface="Arial"/>
            </a:endParaRPr>
          </a:p>
          <a:p>
            <a:pPr algn="ctr" defTabSz="1219170">
              <a:buClr>
                <a:prstClr val="white"/>
              </a:buClr>
              <a:buSzPts val="2400"/>
            </a:pPr>
            <a:endParaRPr lang="en-US" altLang="zh-CN" sz="4000" b="1" kern="0" dirty="0">
              <a:latin typeface="SimSun" panose="02010600030101010101" pitchFamily="2" charset="-122"/>
              <a:ea typeface="SimSun" panose="02010600030101010101" pitchFamily="2" charset="-122"/>
              <a:cs typeface="Arial"/>
              <a:sym typeface="Arial"/>
            </a:endParaRPr>
          </a:p>
          <a:p>
            <a:pPr algn="ctr" defTabSz="1219170">
              <a:buClr>
                <a:prstClr val="white"/>
              </a:buClr>
              <a:buSzPts val="2400"/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第六课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  <a:p>
            <a:pPr algn="ctr" defTabSz="1219170">
              <a:buClr>
                <a:prstClr val="white"/>
              </a:buClr>
              <a:buSzPts val="2400"/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  <a:p>
            <a:pPr algn="ctr" defTabSz="1219170">
              <a:buClr>
                <a:prstClr val="white"/>
              </a:buClr>
              <a:buSzPts val="2400"/>
            </a:pPr>
            <a:r>
              <a:rPr lang="zh-CN" altLang="en-US" sz="3600" b="1" kern="0" dirty="0"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周五查经  </a:t>
            </a:r>
            <a:r>
              <a:rPr lang="en-US" altLang="zh-CN" sz="3600" b="1" kern="0" dirty="0"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8-9PM</a:t>
            </a:r>
          </a:p>
        </p:txBody>
      </p:sp>
    </p:spTree>
    <p:extLst>
      <p:ext uri="{BB962C8B-B14F-4D97-AF65-F5344CB8AC3E}">
        <p14:creationId xmlns:p14="http://schemas.microsoft.com/office/powerpoint/2010/main" val="39411845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E0EB5CBB-CE52-4FEF-9EC8-BA01A1807AEF}"/>
              </a:ext>
            </a:extLst>
          </p:cNvPr>
          <p:cNvSpPr txBox="1"/>
          <p:nvPr/>
        </p:nvSpPr>
        <p:spPr>
          <a:xfrm>
            <a:off x="1" y="0"/>
            <a:ext cx="12191999" cy="68634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一、认识基督的超越。</a:t>
            </a:r>
            <a:r>
              <a:rPr lang="en-US" altLang="zh-CN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1-7</a:t>
            </a: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</a:t>
            </a:r>
            <a:r>
              <a:rPr lang="en-US" altLang="zh-CN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1</a:t>
            </a: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、基督超越天使。</a:t>
            </a:r>
            <a:r>
              <a:rPr lang="en-US" altLang="zh-CN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		1-2</a:t>
            </a: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</a:t>
            </a:r>
            <a:r>
              <a:rPr lang="en-US" altLang="zh-CN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2</a:t>
            </a: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、基督超越摩西。</a:t>
            </a:r>
            <a:r>
              <a:rPr lang="en-US" altLang="zh-CN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		3-4</a:t>
            </a: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</a:t>
            </a:r>
            <a:r>
              <a:rPr lang="en-US" altLang="zh-CN" sz="3200" b="1" dirty="0">
                <a:solidFill>
                  <a:srgbClr val="FFFF00"/>
                </a:solidFill>
                <a:highlight>
                  <a:srgbClr val="FF00FF"/>
                </a:highlight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3</a:t>
            </a:r>
            <a:r>
              <a:rPr lang="zh-CN" altLang="en-US" sz="3200" b="1" dirty="0">
                <a:solidFill>
                  <a:srgbClr val="FFFF00"/>
                </a:solidFill>
                <a:highlight>
                  <a:srgbClr val="FF00FF"/>
                </a:highlight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、基督超越祭司。</a:t>
            </a:r>
            <a:r>
              <a:rPr lang="en-US" altLang="zh-CN" sz="3200" b="1" dirty="0">
                <a:solidFill>
                  <a:srgbClr val="FFFF00"/>
                </a:solidFill>
                <a:highlight>
                  <a:srgbClr val="FF00FF"/>
                </a:highlight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		5-7</a:t>
            </a:r>
            <a:r>
              <a:rPr lang="zh-CN" altLang="en-US" sz="3200" b="1" dirty="0">
                <a:solidFill>
                  <a:srgbClr val="FFFF00"/>
                </a:solidFill>
                <a:highlight>
                  <a:srgbClr val="FF00FF"/>
                </a:highlight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章</a:t>
            </a:r>
            <a:endParaRPr lang="en-US" altLang="zh-CN" sz="3200" b="1" dirty="0">
              <a:solidFill>
                <a:srgbClr val="FFFF00"/>
              </a:solidFill>
              <a:highlight>
                <a:srgbClr val="FF00FF"/>
              </a:highlight>
              <a:latin typeface="MingLiU" panose="02020509000000000000" pitchFamily="49" charset="-120"/>
              <a:ea typeface="MingLiU" panose="02020509000000000000" pitchFamily="49" charset="-120"/>
              <a:cs typeface="华文楷体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endParaRPr lang="zh-CN" altLang="en-US" sz="3200" b="1" dirty="0">
              <a:latin typeface="MingLiU" panose="02020509000000000000" pitchFamily="49" charset="-120"/>
              <a:ea typeface="MingLiU" panose="02020509000000000000" pitchFamily="49" charset="-120"/>
              <a:cs typeface="华文楷体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二、接受基督的美好。</a:t>
            </a:r>
            <a:r>
              <a:rPr lang="en-US" altLang="zh-CN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8-10</a:t>
            </a: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</a:t>
            </a:r>
            <a:r>
              <a:rPr lang="en-US" altLang="zh-CN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1</a:t>
            </a: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、基督是更美之约的中保。</a:t>
            </a:r>
            <a:r>
              <a:rPr lang="en-US" altLang="zh-CN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8-9</a:t>
            </a: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</a:t>
            </a:r>
            <a:r>
              <a:rPr lang="en-US" altLang="zh-CN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2</a:t>
            </a: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、基督是更美的祭物。</a:t>
            </a:r>
            <a:r>
              <a:rPr lang="en-US" altLang="zh-CN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	10</a:t>
            </a: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章</a:t>
            </a:r>
            <a:endParaRPr lang="en-US" altLang="zh-CN" sz="3200" b="1" dirty="0">
              <a:solidFill>
                <a:srgbClr val="FFFF00"/>
              </a:solidFill>
              <a:latin typeface="MingLiU" panose="02020509000000000000" pitchFamily="49" charset="-120"/>
              <a:ea typeface="MingLiU" panose="02020509000000000000" pitchFamily="49" charset="-120"/>
              <a:cs typeface="华文楷体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endParaRPr lang="zh-CN" altLang="en-US" sz="3200" b="1" dirty="0">
              <a:latin typeface="MingLiU" panose="02020509000000000000" pitchFamily="49" charset="-120"/>
              <a:ea typeface="MingLiU" panose="02020509000000000000" pitchFamily="49" charset="-120"/>
              <a:cs typeface="华文楷体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三、持定基督的道路。</a:t>
            </a:r>
            <a:r>
              <a:rPr lang="en-US" altLang="zh-CN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11-13</a:t>
            </a: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</a:t>
            </a:r>
            <a:r>
              <a:rPr lang="en-US" altLang="zh-CN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1</a:t>
            </a: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、效法古人信心的榜样。</a:t>
            </a:r>
            <a:r>
              <a:rPr lang="en-US" altLang="zh-CN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11</a:t>
            </a: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r>
              <a:rPr lang="en-US" altLang="zh-CN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2</a:t>
            </a: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、忍受基督管教的功课。</a:t>
            </a:r>
            <a:r>
              <a:rPr lang="en-US" altLang="zh-CN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12</a:t>
            </a: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r>
              <a:rPr lang="en-US" altLang="zh-CN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3</a:t>
            </a: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、实践肢体相爱的生命。</a:t>
            </a:r>
            <a:r>
              <a:rPr lang="en-US" altLang="zh-CN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13</a:t>
            </a: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章</a:t>
            </a:r>
          </a:p>
        </p:txBody>
      </p:sp>
    </p:spTree>
    <p:extLst>
      <p:ext uri="{BB962C8B-B14F-4D97-AF65-F5344CB8AC3E}">
        <p14:creationId xmlns:p14="http://schemas.microsoft.com/office/powerpoint/2010/main" val="15540705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8628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、一点责备：</a:t>
            </a: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不要停留在基督道理的开端。		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5:11-6:3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12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、一次警戒：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离弃基督的道理会导致救恩的失丧。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6:4-6:8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12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、一份鼓励：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要在基督的指望里忍耐到底。	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6:9-6:20</a:t>
            </a:r>
          </a:p>
        </p:txBody>
      </p:sp>
    </p:spTree>
    <p:extLst>
      <p:ext uri="{BB962C8B-B14F-4D97-AF65-F5344CB8AC3E}">
        <p14:creationId xmlns:p14="http://schemas.microsoft.com/office/powerpoint/2010/main" val="28347563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6938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5:11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论到麦基洗德，我们有好些话，并且难以解明，因为你们听不进去。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5:12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看你们学习的工夫，本该作师傅，谁知还得有人将上帝圣言小学的开端另教导你们，并且成了那必须吃奶、不能吃干粮的人。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5:13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凡只能吃奶的都不熟练仁义的道理，因为他是婴孩；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5:14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惟独长大成人的才能吃干粮；他们的心窍习练得通达，就能分辨好歹了。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61480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016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300"/>
              </a:spcBef>
              <a:spcAft>
                <a:spcPts val="3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所以，我们应当离开基督道理的开端，竭力进到完全的地步，不必再立根基，就如那懊悔死行、信靠上帝、</a:t>
            </a:r>
          </a:p>
          <a:p>
            <a:pPr marL="0" indent="0">
              <a:spcBef>
                <a:spcPts val="300"/>
              </a:spcBef>
              <a:spcAft>
                <a:spcPts val="3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各样洗礼、按手之礼、死人复活，以及永远审判各等教训。</a:t>
            </a:r>
          </a:p>
          <a:p>
            <a:pPr marL="0" indent="0">
              <a:spcBef>
                <a:spcPts val="300"/>
              </a:spcBef>
              <a:spcAft>
                <a:spcPts val="3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上帝若许我们，我们必如此行。</a:t>
            </a:r>
          </a:p>
        </p:txBody>
      </p:sp>
    </p:spTree>
    <p:extLst>
      <p:ext uri="{BB962C8B-B14F-4D97-AF65-F5344CB8AC3E}">
        <p14:creationId xmlns:p14="http://schemas.microsoft.com/office/powerpoint/2010/main" val="16441025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BA12CE62-4C32-A78B-2DE1-0368060C1B5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5533387"/>
              </p:ext>
            </p:extLst>
          </p:nvPr>
        </p:nvGraphicFramePr>
        <p:xfrm>
          <a:off x="235974" y="353961"/>
          <a:ext cx="11779045" cy="6223821"/>
        </p:xfrm>
        <a:graphic>
          <a:graphicData uri="http://schemas.openxmlformats.org/drawingml/2006/table">
            <a:tbl>
              <a:tblPr firstRow="1" firstCol="1" bandRow="1"/>
              <a:tblGrid>
                <a:gridCol w="5909187">
                  <a:extLst>
                    <a:ext uri="{9D8B030D-6E8A-4147-A177-3AD203B41FA5}">
                      <a16:colId xmlns:a16="http://schemas.microsoft.com/office/drawing/2014/main" val="2544009214"/>
                    </a:ext>
                  </a:extLst>
                </a:gridCol>
                <a:gridCol w="5869858">
                  <a:extLst>
                    <a:ext uri="{9D8B030D-6E8A-4147-A177-3AD203B41FA5}">
                      <a16:colId xmlns:a16="http://schemas.microsoft.com/office/drawing/2014/main" val="458690789"/>
                    </a:ext>
                  </a:extLst>
                </a:gridCol>
              </a:tblGrid>
              <a:tr h="70973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婴孩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32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成人</a:t>
                      </a:r>
                      <a:endParaRPr lang="en-US" sz="32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5565664"/>
                  </a:ext>
                </a:extLst>
              </a:tr>
              <a:tr h="709733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必须吃奶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32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能吃干粮</a:t>
                      </a:r>
                      <a:endParaRPr lang="en-US" sz="32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75726520"/>
                  </a:ext>
                </a:extLst>
              </a:tr>
              <a:tr h="1498301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离不开上帝圣言小学的开端</a:t>
                      </a: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/</a:t>
                      </a:r>
                    </a:p>
                    <a:p>
                      <a:pPr marL="0" marR="0"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离不开</a:t>
                      </a:r>
                      <a:r>
                        <a:rPr lang="zh-CN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基督道理的开端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32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熟练仁义的道理</a:t>
                      </a:r>
                      <a:endParaRPr lang="en-US" sz="32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92592706"/>
                  </a:ext>
                </a:extLst>
              </a:tr>
              <a:tr h="1487014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（心智不成熟</a:t>
                      </a: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zh-CN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不能分辨好歹）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32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心窍习练得通达</a:t>
                      </a:r>
                      <a:r>
                        <a:rPr lang="en-US" sz="32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zh-CN" sz="32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能分辨好歹</a:t>
                      </a:r>
                      <a:endParaRPr lang="en-US" sz="32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56793847"/>
                  </a:ext>
                </a:extLst>
              </a:tr>
              <a:tr h="181904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（无法向高处行</a:t>
                      </a: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zh-CN" alt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无法</a:t>
                      </a:r>
                      <a:r>
                        <a:rPr lang="zh-CN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进到完全的地步）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32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竭力进到完全的地步</a:t>
                      </a:r>
                      <a:endParaRPr lang="en-US" sz="32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023665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82990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20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300"/>
              </a:spcBef>
              <a:spcAft>
                <a:spcPts val="3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马太福音</a:t>
            </a:r>
          </a:p>
          <a:p>
            <a:pPr marL="0" indent="0">
              <a:spcBef>
                <a:spcPts val="300"/>
              </a:spcBef>
              <a:spcAft>
                <a:spcPts val="3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28:18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耶稣进前来，对他们说：「天上地下所有的权柄都赐给我了。</a:t>
            </a:r>
          </a:p>
          <a:p>
            <a:pPr marL="0" indent="0">
              <a:spcBef>
                <a:spcPts val="300"/>
              </a:spcBef>
              <a:spcAft>
                <a:spcPts val="3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28:19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所以，你们要去，使万民作我的门徒，奉父、子、圣灵的名给他们施洗。</a:t>
            </a:r>
          </a:p>
          <a:p>
            <a:pPr marL="0" indent="0">
              <a:spcBef>
                <a:spcPts val="300"/>
              </a:spcBef>
              <a:spcAft>
                <a:spcPts val="3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28:20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凡我所吩咐你们的，都教训他们遵守，我就常与你们同在，直到世界的末了。」</a:t>
            </a:r>
          </a:p>
        </p:txBody>
      </p:sp>
    </p:spTree>
    <p:extLst>
      <p:ext uri="{BB962C8B-B14F-4D97-AF65-F5344CB8AC3E}">
        <p14:creationId xmlns:p14="http://schemas.microsoft.com/office/powerpoint/2010/main" val="34162186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8C47D62E-C602-4EF1-9BA8-CDC9EA3552CF}"/>
              </a:ext>
            </a:extLst>
          </p:cNvPr>
          <p:cNvCxnSpPr/>
          <p:nvPr/>
        </p:nvCxnSpPr>
        <p:spPr>
          <a:xfrm>
            <a:off x="2954867" y="5300133"/>
            <a:ext cx="6400800" cy="0"/>
          </a:xfrm>
          <a:prstGeom prst="straightConnector1">
            <a:avLst/>
          </a:prstGeom>
          <a:ln w="254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2B08EB39-AB62-445F-B26F-ABAA94FF41BD}"/>
              </a:ext>
            </a:extLst>
          </p:cNvPr>
          <p:cNvCxnSpPr>
            <a:cxnSpLocks/>
          </p:cNvCxnSpPr>
          <p:nvPr/>
        </p:nvCxnSpPr>
        <p:spPr>
          <a:xfrm flipV="1">
            <a:off x="2954867" y="1185333"/>
            <a:ext cx="0" cy="4114800"/>
          </a:xfrm>
          <a:prstGeom prst="straightConnector1">
            <a:avLst/>
          </a:prstGeom>
          <a:ln w="254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72E489DB-8DA8-4251-A6E6-B0668A83D27E}"/>
              </a:ext>
            </a:extLst>
          </p:cNvPr>
          <p:cNvCxnSpPr/>
          <p:nvPr/>
        </p:nvCxnSpPr>
        <p:spPr>
          <a:xfrm>
            <a:off x="2954867" y="1896533"/>
            <a:ext cx="6400800" cy="0"/>
          </a:xfrm>
          <a:prstGeom prst="straightConnector1">
            <a:avLst/>
          </a:prstGeom>
          <a:ln w="254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56B78BB0-A578-4821-A752-A974BF259265}"/>
              </a:ext>
            </a:extLst>
          </p:cNvPr>
          <p:cNvCxnSpPr/>
          <p:nvPr/>
        </p:nvCxnSpPr>
        <p:spPr>
          <a:xfrm>
            <a:off x="2954867" y="4207933"/>
            <a:ext cx="6400800" cy="0"/>
          </a:xfrm>
          <a:prstGeom prst="straightConnector1">
            <a:avLst/>
          </a:prstGeom>
          <a:ln w="254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Flowchart: Connector 12">
            <a:extLst>
              <a:ext uri="{FF2B5EF4-FFF2-40B4-BE49-F238E27FC236}">
                <a16:creationId xmlns:a16="http://schemas.microsoft.com/office/drawing/2014/main" id="{15CC9576-F7D6-4F36-8E7C-5C76ACDF9B83}"/>
              </a:ext>
            </a:extLst>
          </p:cNvPr>
          <p:cNvSpPr/>
          <p:nvPr/>
        </p:nvSpPr>
        <p:spPr>
          <a:xfrm>
            <a:off x="2921000" y="5291666"/>
            <a:ext cx="101600" cy="93134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lowchart: Connector 13">
            <a:extLst>
              <a:ext uri="{FF2B5EF4-FFF2-40B4-BE49-F238E27FC236}">
                <a16:creationId xmlns:a16="http://schemas.microsoft.com/office/drawing/2014/main" id="{17F933BB-D9ED-490A-A21C-8FAC50E1ED5E}"/>
              </a:ext>
            </a:extLst>
          </p:cNvPr>
          <p:cNvSpPr/>
          <p:nvPr/>
        </p:nvSpPr>
        <p:spPr>
          <a:xfrm>
            <a:off x="4707467" y="4161366"/>
            <a:ext cx="101600" cy="93134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lowchart: Connector 14">
            <a:extLst>
              <a:ext uri="{FF2B5EF4-FFF2-40B4-BE49-F238E27FC236}">
                <a16:creationId xmlns:a16="http://schemas.microsoft.com/office/drawing/2014/main" id="{1E78A173-2054-42C1-A6DD-5F6BFD311749}"/>
              </a:ext>
            </a:extLst>
          </p:cNvPr>
          <p:cNvSpPr/>
          <p:nvPr/>
        </p:nvSpPr>
        <p:spPr>
          <a:xfrm>
            <a:off x="7069666" y="2671234"/>
            <a:ext cx="101600" cy="93134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lowchart: Connector 15">
            <a:extLst>
              <a:ext uri="{FF2B5EF4-FFF2-40B4-BE49-F238E27FC236}">
                <a16:creationId xmlns:a16="http://schemas.microsoft.com/office/drawing/2014/main" id="{F2DAA984-6624-4210-8835-F8DCEF44F0B0}"/>
              </a:ext>
            </a:extLst>
          </p:cNvPr>
          <p:cNvSpPr/>
          <p:nvPr/>
        </p:nvSpPr>
        <p:spPr>
          <a:xfrm>
            <a:off x="7069666" y="1871134"/>
            <a:ext cx="101600" cy="93134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94866167-8E91-4D07-A764-78A8A0BCA87D}"/>
              </a:ext>
            </a:extLst>
          </p:cNvPr>
          <p:cNvCxnSpPr>
            <a:cxnSpLocks/>
            <a:stCxn id="13" idx="2"/>
          </p:cNvCxnSpPr>
          <p:nvPr/>
        </p:nvCxnSpPr>
        <p:spPr>
          <a:xfrm flipV="1">
            <a:off x="2921001" y="2700867"/>
            <a:ext cx="4233333" cy="2637366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721D662C-D901-49F6-903F-0BDD09E9D64B}"/>
              </a:ext>
            </a:extLst>
          </p:cNvPr>
          <p:cNvCxnSpPr>
            <a:cxnSpLocks/>
          </p:cNvCxnSpPr>
          <p:nvPr/>
        </p:nvCxnSpPr>
        <p:spPr>
          <a:xfrm flipV="1">
            <a:off x="7120466" y="1936990"/>
            <a:ext cx="0" cy="734244"/>
          </a:xfrm>
          <a:prstGeom prst="line">
            <a:avLst/>
          </a:prstGeom>
          <a:ln w="2540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082F1481-D576-449B-856B-FC61BB4614CC}"/>
              </a:ext>
            </a:extLst>
          </p:cNvPr>
          <p:cNvSpPr txBox="1"/>
          <p:nvPr/>
        </p:nvSpPr>
        <p:spPr>
          <a:xfrm>
            <a:off x="1532466" y="1043402"/>
            <a:ext cx="14901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latin typeface="SimSun" panose="02010600030101010101" pitchFamily="2" charset="-122"/>
                <a:ea typeface="SimSun" panose="02010600030101010101" pitchFamily="2" charset="-122"/>
              </a:rPr>
              <a:t>L</a:t>
            </a:r>
            <a:r>
              <a:rPr lang="en-US" sz="2400" b="1" dirty="0">
                <a:latin typeface="SimSun" panose="02010600030101010101" pitchFamily="2" charset="-122"/>
                <a:ea typeface="SimSun" panose="02010600030101010101" pitchFamily="2" charset="-122"/>
              </a:rPr>
              <a:t>-</a:t>
            </a:r>
            <a:r>
              <a:rPr lang="zh-CN" altLang="en-US" sz="2400" b="1" dirty="0">
                <a:latin typeface="SimSun" panose="02010600030101010101" pitchFamily="2" charset="-122"/>
                <a:ea typeface="SimSun" panose="02010600030101010101" pitchFamily="2" charset="-122"/>
              </a:rPr>
              <a:t>生命轴</a:t>
            </a:r>
            <a:endParaRPr lang="en-US" altLang="zh-CN" sz="240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06F0F84-90A4-48A2-AD20-511B41054242}"/>
              </a:ext>
            </a:extLst>
          </p:cNvPr>
          <p:cNvSpPr txBox="1"/>
          <p:nvPr/>
        </p:nvSpPr>
        <p:spPr>
          <a:xfrm>
            <a:off x="2819399" y="5393268"/>
            <a:ext cx="14901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SimSun" panose="02010600030101010101" pitchFamily="2" charset="-122"/>
                <a:ea typeface="SimSun" panose="02010600030101010101" pitchFamily="2" charset="-122"/>
              </a:rPr>
              <a:t>1-</a:t>
            </a:r>
            <a:r>
              <a:rPr lang="zh-CN" altLang="en-US" sz="2400" b="1" dirty="0">
                <a:latin typeface="SimSun" panose="02010600030101010101" pitchFamily="2" charset="-122"/>
                <a:ea typeface="SimSun" panose="02010600030101010101" pitchFamily="2" charset="-122"/>
              </a:rPr>
              <a:t>出生点</a:t>
            </a:r>
            <a:endParaRPr lang="en-US" altLang="zh-CN" sz="240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3165E1B-108B-4655-9D4C-D19C23F86DD5}"/>
              </a:ext>
            </a:extLst>
          </p:cNvPr>
          <p:cNvSpPr txBox="1"/>
          <p:nvPr/>
        </p:nvSpPr>
        <p:spPr>
          <a:xfrm>
            <a:off x="6934199" y="1320802"/>
            <a:ext cx="14901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SimSun" panose="02010600030101010101" pitchFamily="2" charset="-122"/>
                <a:ea typeface="SimSun" panose="02010600030101010101" pitchFamily="2" charset="-122"/>
              </a:rPr>
              <a:t>4-</a:t>
            </a:r>
            <a:r>
              <a:rPr lang="zh-CN" altLang="en-US" sz="2400" b="1" dirty="0">
                <a:latin typeface="SimSun" panose="02010600030101010101" pitchFamily="2" charset="-122"/>
                <a:ea typeface="SimSun" panose="02010600030101010101" pitchFamily="2" charset="-122"/>
              </a:rPr>
              <a:t>成圣点</a:t>
            </a:r>
            <a:endParaRPr lang="en-US" altLang="zh-CN" sz="240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9D75E29-40BF-4A9C-9CCE-6A2FBB83DDA7}"/>
              </a:ext>
            </a:extLst>
          </p:cNvPr>
          <p:cNvSpPr txBox="1"/>
          <p:nvPr/>
        </p:nvSpPr>
        <p:spPr>
          <a:xfrm>
            <a:off x="6934199" y="2820938"/>
            <a:ext cx="14901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SimSun" panose="02010600030101010101" pitchFamily="2" charset="-122"/>
                <a:ea typeface="SimSun" panose="02010600030101010101" pitchFamily="2" charset="-122"/>
              </a:rPr>
              <a:t>3-</a:t>
            </a:r>
            <a:r>
              <a:rPr lang="zh-CN" altLang="en-US" sz="2400" b="1" dirty="0">
                <a:latin typeface="SimSun" panose="02010600030101010101" pitchFamily="2" charset="-122"/>
                <a:ea typeface="SimSun" panose="02010600030101010101" pitchFamily="2" charset="-122"/>
              </a:rPr>
              <a:t>离世点</a:t>
            </a:r>
            <a:endParaRPr lang="en-US" altLang="zh-CN" sz="240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5BD6BEC-25E6-4E70-8981-7474C9EEDA9B}"/>
              </a:ext>
            </a:extLst>
          </p:cNvPr>
          <p:cNvSpPr txBox="1"/>
          <p:nvPr/>
        </p:nvSpPr>
        <p:spPr>
          <a:xfrm>
            <a:off x="4639733" y="4277667"/>
            <a:ext cx="14901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SimSun" panose="02010600030101010101" pitchFamily="2" charset="-122"/>
                <a:ea typeface="SimSun" panose="02010600030101010101" pitchFamily="2" charset="-122"/>
              </a:rPr>
              <a:t>2-</a:t>
            </a:r>
            <a:r>
              <a:rPr lang="zh-CN" altLang="en-US" sz="2400" b="1" dirty="0">
                <a:latin typeface="SimSun" panose="02010600030101010101" pitchFamily="2" charset="-122"/>
                <a:ea typeface="SimSun" panose="02010600030101010101" pitchFamily="2" charset="-122"/>
              </a:rPr>
              <a:t>得救点</a:t>
            </a:r>
            <a:endParaRPr lang="en-US" altLang="zh-CN" sz="240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C671896-1F2A-4E7A-896E-4D093FD1602E}"/>
              </a:ext>
            </a:extLst>
          </p:cNvPr>
          <p:cNvSpPr txBox="1"/>
          <p:nvPr/>
        </p:nvSpPr>
        <p:spPr>
          <a:xfrm>
            <a:off x="8424333" y="1930634"/>
            <a:ext cx="14901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latin typeface="SimSun" panose="02010600030101010101" pitchFamily="2" charset="-122"/>
                <a:ea typeface="SimSun" panose="02010600030101010101" pitchFamily="2" charset="-122"/>
              </a:rPr>
              <a:t>H</a:t>
            </a:r>
            <a:r>
              <a:rPr lang="en-US" sz="2400" b="1" dirty="0">
                <a:latin typeface="SimSun" panose="02010600030101010101" pitchFamily="2" charset="-122"/>
                <a:ea typeface="SimSun" panose="02010600030101010101" pitchFamily="2" charset="-122"/>
              </a:rPr>
              <a:t>-</a:t>
            </a:r>
            <a:r>
              <a:rPr lang="zh-CN" altLang="en-US" sz="2400" b="1" dirty="0">
                <a:latin typeface="SimSun" panose="02010600030101010101" pitchFamily="2" charset="-122"/>
                <a:ea typeface="SimSun" panose="02010600030101010101" pitchFamily="2" charset="-122"/>
              </a:rPr>
              <a:t>成圣线</a:t>
            </a:r>
            <a:endParaRPr lang="en-US" altLang="zh-CN" sz="240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4193B74-F6FE-4E65-8369-723217A6528A}"/>
              </a:ext>
            </a:extLst>
          </p:cNvPr>
          <p:cNvSpPr txBox="1"/>
          <p:nvPr/>
        </p:nvSpPr>
        <p:spPr>
          <a:xfrm>
            <a:off x="8424333" y="4271202"/>
            <a:ext cx="14901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latin typeface="SimSun" panose="02010600030101010101" pitchFamily="2" charset="-122"/>
                <a:ea typeface="SimSun" panose="02010600030101010101" pitchFamily="2" charset="-122"/>
              </a:rPr>
              <a:t>S</a:t>
            </a:r>
            <a:r>
              <a:rPr lang="en-US" sz="2400" b="1" dirty="0">
                <a:latin typeface="SimSun" panose="02010600030101010101" pitchFamily="2" charset="-122"/>
                <a:ea typeface="SimSun" panose="02010600030101010101" pitchFamily="2" charset="-122"/>
              </a:rPr>
              <a:t>-</a:t>
            </a:r>
            <a:r>
              <a:rPr lang="zh-CN" altLang="en-US" sz="2400" b="1" dirty="0">
                <a:latin typeface="SimSun" panose="02010600030101010101" pitchFamily="2" charset="-122"/>
                <a:ea typeface="SimSun" panose="02010600030101010101" pitchFamily="2" charset="-122"/>
              </a:rPr>
              <a:t>得救线</a:t>
            </a:r>
            <a:endParaRPr lang="en-US" altLang="zh-CN" sz="240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7554786-AEAB-4B82-BB0F-F5C6FCEE21C9}"/>
              </a:ext>
            </a:extLst>
          </p:cNvPr>
          <p:cNvSpPr txBox="1"/>
          <p:nvPr/>
        </p:nvSpPr>
        <p:spPr>
          <a:xfrm>
            <a:off x="8424333" y="5352935"/>
            <a:ext cx="14901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latin typeface="SimSun" panose="02010600030101010101" pitchFamily="2" charset="-122"/>
                <a:ea typeface="SimSun" panose="02010600030101010101" pitchFamily="2" charset="-122"/>
              </a:rPr>
              <a:t>T</a:t>
            </a:r>
            <a:r>
              <a:rPr lang="en-US" sz="2400" b="1" dirty="0">
                <a:latin typeface="SimSun" panose="02010600030101010101" pitchFamily="2" charset="-122"/>
                <a:ea typeface="SimSun" panose="02010600030101010101" pitchFamily="2" charset="-122"/>
              </a:rPr>
              <a:t>-</a:t>
            </a:r>
            <a:r>
              <a:rPr lang="zh-CN" altLang="en-US" sz="2400" b="1" dirty="0">
                <a:latin typeface="SimSun" panose="02010600030101010101" pitchFamily="2" charset="-122"/>
                <a:ea typeface="SimSun" panose="02010600030101010101" pitchFamily="2" charset="-122"/>
              </a:rPr>
              <a:t>时间轴</a:t>
            </a:r>
            <a:endParaRPr lang="en-US" altLang="zh-CN" sz="240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099184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8C47D62E-C602-4EF1-9BA8-CDC9EA3552CF}"/>
              </a:ext>
            </a:extLst>
          </p:cNvPr>
          <p:cNvCxnSpPr/>
          <p:nvPr/>
        </p:nvCxnSpPr>
        <p:spPr>
          <a:xfrm>
            <a:off x="2954867" y="5300133"/>
            <a:ext cx="6400800" cy="0"/>
          </a:xfrm>
          <a:prstGeom prst="straightConnector1">
            <a:avLst/>
          </a:prstGeom>
          <a:ln w="254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2B08EB39-AB62-445F-B26F-ABAA94FF41BD}"/>
              </a:ext>
            </a:extLst>
          </p:cNvPr>
          <p:cNvCxnSpPr>
            <a:cxnSpLocks/>
          </p:cNvCxnSpPr>
          <p:nvPr/>
        </p:nvCxnSpPr>
        <p:spPr>
          <a:xfrm flipV="1">
            <a:off x="2954867" y="1185333"/>
            <a:ext cx="0" cy="4114800"/>
          </a:xfrm>
          <a:prstGeom prst="straightConnector1">
            <a:avLst/>
          </a:prstGeom>
          <a:ln w="254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72E489DB-8DA8-4251-A6E6-B0668A83D27E}"/>
              </a:ext>
            </a:extLst>
          </p:cNvPr>
          <p:cNvCxnSpPr/>
          <p:nvPr/>
        </p:nvCxnSpPr>
        <p:spPr>
          <a:xfrm>
            <a:off x="2954867" y="1896533"/>
            <a:ext cx="6400800" cy="0"/>
          </a:xfrm>
          <a:prstGeom prst="straightConnector1">
            <a:avLst/>
          </a:prstGeom>
          <a:ln w="254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56B78BB0-A578-4821-A752-A974BF259265}"/>
              </a:ext>
            </a:extLst>
          </p:cNvPr>
          <p:cNvCxnSpPr/>
          <p:nvPr/>
        </p:nvCxnSpPr>
        <p:spPr>
          <a:xfrm>
            <a:off x="2954867" y="4207933"/>
            <a:ext cx="6400800" cy="0"/>
          </a:xfrm>
          <a:prstGeom prst="straightConnector1">
            <a:avLst/>
          </a:prstGeom>
          <a:ln w="254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Flowchart: Connector 12">
            <a:extLst>
              <a:ext uri="{FF2B5EF4-FFF2-40B4-BE49-F238E27FC236}">
                <a16:creationId xmlns:a16="http://schemas.microsoft.com/office/drawing/2014/main" id="{15CC9576-F7D6-4F36-8E7C-5C76ACDF9B83}"/>
              </a:ext>
            </a:extLst>
          </p:cNvPr>
          <p:cNvSpPr/>
          <p:nvPr/>
        </p:nvSpPr>
        <p:spPr>
          <a:xfrm>
            <a:off x="2921000" y="5291666"/>
            <a:ext cx="101600" cy="93134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lowchart: Connector 13">
            <a:extLst>
              <a:ext uri="{FF2B5EF4-FFF2-40B4-BE49-F238E27FC236}">
                <a16:creationId xmlns:a16="http://schemas.microsoft.com/office/drawing/2014/main" id="{17F933BB-D9ED-490A-A21C-8FAC50E1ED5E}"/>
              </a:ext>
            </a:extLst>
          </p:cNvPr>
          <p:cNvSpPr/>
          <p:nvPr/>
        </p:nvSpPr>
        <p:spPr>
          <a:xfrm>
            <a:off x="4637003" y="4149095"/>
            <a:ext cx="101600" cy="93134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lowchart: Connector 14">
            <a:extLst>
              <a:ext uri="{FF2B5EF4-FFF2-40B4-BE49-F238E27FC236}">
                <a16:creationId xmlns:a16="http://schemas.microsoft.com/office/drawing/2014/main" id="{1E78A173-2054-42C1-A6DD-5F6BFD311749}"/>
              </a:ext>
            </a:extLst>
          </p:cNvPr>
          <p:cNvSpPr/>
          <p:nvPr/>
        </p:nvSpPr>
        <p:spPr>
          <a:xfrm>
            <a:off x="7069666" y="2671234"/>
            <a:ext cx="101600" cy="93134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82F1481-D576-449B-856B-FC61BB4614CC}"/>
              </a:ext>
            </a:extLst>
          </p:cNvPr>
          <p:cNvSpPr txBox="1"/>
          <p:nvPr/>
        </p:nvSpPr>
        <p:spPr>
          <a:xfrm>
            <a:off x="1532466" y="1043402"/>
            <a:ext cx="14901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latin typeface="SimSun" panose="02010600030101010101" pitchFamily="2" charset="-122"/>
                <a:ea typeface="SimSun" panose="02010600030101010101" pitchFamily="2" charset="-122"/>
              </a:rPr>
              <a:t>L</a:t>
            </a:r>
            <a:r>
              <a:rPr lang="en-US" sz="2400" b="1" dirty="0">
                <a:latin typeface="SimSun" panose="02010600030101010101" pitchFamily="2" charset="-122"/>
                <a:ea typeface="SimSun" panose="02010600030101010101" pitchFamily="2" charset="-122"/>
              </a:rPr>
              <a:t>-</a:t>
            </a:r>
            <a:r>
              <a:rPr lang="zh-CN" altLang="en-US" sz="2400" b="1" dirty="0">
                <a:latin typeface="SimSun" panose="02010600030101010101" pitchFamily="2" charset="-122"/>
                <a:ea typeface="SimSun" panose="02010600030101010101" pitchFamily="2" charset="-122"/>
              </a:rPr>
              <a:t>生命轴</a:t>
            </a:r>
            <a:endParaRPr lang="en-US" altLang="zh-CN" sz="240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06F0F84-90A4-48A2-AD20-511B41054242}"/>
              </a:ext>
            </a:extLst>
          </p:cNvPr>
          <p:cNvSpPr txBox="1"/>
          <p:nvPr/>
        </p:nvSpPr>
        <p:spPr>
          <a:xfrm>
            <a:off x="2819399" y="5393268"/>
            <a:ext cx="14901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SimSun" panose="02010600030101010101" pitchFamily="2" charset="-122"/>
                <a:ea typeface="SimSun" panose="02010600030101010101" pitchFamily="2" charset="-122"/>
              </a:rPr>
              <a:t>1-</a:t>
            </a:r>
            <a:r>
              <a:rPr lang="zh-CN" altLang="en-US" sz="2400" b="1" dirty="0">
                <a:latin typeface="SimSun" panose="02010600030101010101" pitchFamily="2" charset="-122"/>
                <a:ea typeface="SimSun" panose="02010600030101010101" pitchFamily="2" charset="-122"/>
              </a:rPr>
              <a:t>出生点</a:t>
            </a:r>
            <a:endParaRPr lang="en-US" altLang="zh-CN" sz="240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9D75E29-40BF-4A9C-9CCE-6A2FBB83DDA7}"/>
              </a:ext>
            </a:extLst>
          </p:cNvPr>
          <p:cNvSpPr txBox="1"/>
          <p:nvPr/>
        </p:nvSpPr>
        <p:spPr>
          <a:xfrm>
            <a:off x="6934199" y="2820938"/>
            <a:ext cx="14901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SimSun" panose="02010600030101010101" pitchFamily="2" charset="-122"/>
                <a:ea typeface="SimSun" panose="02010600030101010101" pitchFamily="2" charset="-122"/>
              </a:rPr>
              <a:t>3-</a:t>
            </a:r>
            <a:r>
              <a:rPr lang="zh-CN" altLang="en-US" sz="2400" b="1" dirty="0">
                <a:latin typeface="SimSun" panose="02010600030101010101" pitchFamily="2" charset="-122"/>
                <a:ea typeface="SimSun" panose="02010600030101010101" pitchFamily="2" charset="-122"/>
              </a:rPr>
              <a:t>离世点</a:t>
            </a:r>
            <a:endParaRPr lang="en-US" altLang="zh-CN" sz="240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5BD6BEC-25E6-4E70-8981-7474C9EEDA9B}"/>
              </a:ext>
            </a:extLst>
          </p:cNvPr>
          <p:cNvSpPr txBox="1"/>
          <p:nvPr/>
        </p:nvSpPr>
        <p:spPr>
          <a:xfrm>
            <a:off x="4639733" y="4277667"/>
            <a:ext cx="14901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SimSun" panose="02010600030101010101" pitchFamily="2" charset="-122"/>
                <a:ea typeface="SimSun" panose="02010600030101010101" pitchFamily="2" charset="-122"/>
              </a:rPr>
              <a:t>2-</a:t>
            </a:r>
            <a:r>
              <a:rPr lang="zh-CN" altLang="en-US" sz="2400" b="1" dirty="0">
                <a:latin typeface="SimSun" panose="02010600030101010101" pitchFamily="2" charset="-122"/>
                <a:ea typeface="SimSun" panose="02010600030101010101" pitchFamily="2" charset="-122"/>
              </a:rPr>
              <a:t>得救点</a:t>
            </a:r>
            <a:endParaRPr lang="en-US" altLang="zh-CN" sz="240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C671896-1F2A-4E7A-896E-4D093FD1602E}"/>
              </a:ext>
            </a:extLst>
          </p:cNvPr>
          <p:cNvSpPr txBox="1"/>
          <p:nvPr/>
        </p:nvSpPr>
        <p:spPr>
          <a:xfrm>
            <a:off x="8424333" y="1930634"/>
            <a:ext cx="14901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latin typeface="SimSun" panose="02010600030101010101" pitchFamily="2" charset="-122"/>
                <a:ea typeface="SimSun" panose="02010600030101010101" pitchFamily="2" charset="-122"/>
              </a:rPr>
              <a:t>H</a:t>
            </a:r>
            <a:r>
              <a:rPr lang="en-US" sz="2400" b="1" dirty="0">
                <a:latin typeface="SimSun" panose="02010600030101010101" pitchFamily="2" charset="-122"/>
                <a:ea typeface="SimSun" panose="02010600030101010101" pitchFamily="2" charset="-122"/>
              </a:rPr>
              <a:t>-</a:t>
            </a:r>
            <a:r>
              <a:rPr lang="zh-CN" altLang="en-US" sz="2400" b="1" dirty="0">
                <a:latin typeface="SimSun" panose="02010600030101010101" pitchFamily="2" charset="-122"/>
                <a:ea typeface="SimSun" panose="02010600030101010101" pitchFamily="2" charset="-122"/>
              </a:rPr>
              <a:t>成圣线</a:t>
            </a:r>
            <a:endParaRPr lang="en-US" altLang="zh-CN" sz="240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4193B74-F6FE-4E65-8369-723217A6528A}"/>
              </a:ext>
            </a:extLst>
          </p:cNvPr>
          <p:cNvSpPr txBox="1"/>
          <p:nvPr/>
        </p:nvSpPr>
        <p:spPr>
          <a:xfrm>
            <a:off x="8424333" y="4271202"/>
            <a:ext cx="14901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latin typeface="SimSun" panose="02010600030101010101" pitchFamily="2" charset="-122"/>
                <a:ea typeface="SimSun" panose="02010600030101010101" pitchFamily="2" charset="-122"/>
              </a:rPr>
              <a:t>S</a:t>
            </a:r>
            <a:r>
              <a:rPr lang="en-US" sz="2400" b="1" dirty="0">
                <a:latin typeface="SimSun" panose="02010600030101010101" pitchFamily="2" charset="-122"/>
                <a:ea typeface="SimSun" panose="02010600030101010101" pitchFamily="2" charset="-122"/>
              </a:rPr>
              <a:t>-</a:t>
            </a:r>
            <a:r>
              <a:rPr lang="zh-CN" altLang="en-US" sz="2400" b="1" dirty="0">
                <a:latin typeface="SimSun" panose="02010600030101010101" pitchFamily="2" charset="-122"/>
                <a:ea typeface="SimSun" panose="02010600030101010101" pitchFamily="2" charset="-122"/>
              </a:rPr>
              <a:t>得救线</a:t>
            </a:r>
            <a:endParaRPr lang="en-US" altLang="zh-CN" sz="240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7554786-AEAB-4B82-BB0F-F5C6FCEE21C9}"/>
              </a:ext>
            </a:extLst>
          </p:cNvPr>
          <p:cNvSpPr txBox="1"/>
          <p:nvPr/>
        </p:nvSpPr>
        <p:spPr>
          <a:xfrm>
            <a:off x="8424333" y="5352935"/>
            <a:ext cx="14901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latin typeface="SimSun" panose="02010600030101010101" pitchFamily="2" charset="-122"/>
                <a:ea typeface="SimSun" panose="02010600030101010101" pitchFamily="2" charset="-122"/>
              </a:rPr>
              <a:t>T</a:t>
            </a:r>
            <a:r>
              <a:rPr lang="en-US" sz="2400" b="1" dirty="0">
                <a:latin typeface="SimSun" panose="02010600030101010101" pitchFamily="2" charset="-122"/>
                <a:ea typeface="SimSun" panose="02010600030101010101" pitchFamily="2" charset="-122"/>
              </a:rPr>
              <a:t>-</a:t>
            </a:r>
            <a:r>
              <a:rPr lang="zh-CN" altLang="en-US" sz="2400" b="1" dirty="0">
                <a:latin typeface="SimSun" panose="02010600030101010101" pitchFamily="2" charset="-122"/>
                <a:ea typeface="SimSun" panose="02010600030101010101" pitchFamily="2" charset="-122"/>
              </a:rPr>
              <a:t>时间轴</a:t>
            </a:r>
            <a:endParaRPr lang="en-US" altLang="zh-CN" sz="240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1CEB938E-A1EE-438F-A47C-A642246E2B19}"/>
              </a:ext>
            </a:extLst>
          </p:cNvPr>
          <p:cNvSpPr/>
          <p:nvPr/>
        </p:nvSpPr>
        <p:spPr>
          <a:xfrm>
            <a:off x="2966302" y="2684633"/>
            <a:ext cx="4157221" cy="2650939"/>
          </a:xfrm>
          <a:custGeom>
            <a:avLst/>
            <a:gdLst>
              <a:gd name="connsiteX0" fmla="*/ 0 w 4157221"/>
              <a:gd name="connsiteY0" fmla="*/ 2650939 h 2650939"/>
              <a:gd name="connsiteX1" fmla="*/ 433633 w 4157221"/>
              <a:gd name="connsiteY1" fmla="*/ 1859088 h 2650939"/>
              <a:gd name="connsiteX2" fmla="*/ 1498862 w 4157221"/>
              <a:gd name="connsiteY2" fmla="*/ 2047624 h 2650939"/>
              <a:gd name="connsiteX3" fmla="*/ 1951348 w 4157221"/>
              <a:gd name="connsiteY3" fmla="*/ 812712 h 2650939"/>
              <a:gd name="connsiteX4" fmla="*/ 3026004 w 4157221"/>
              <a:gd name="connsiteY4" fmla="*/ 916407 h 2650939"/>
              <a:gd name="connsiteX5" fmla="*/ 3431357 w 4157221"/>
              <a:gd name="connsiteY5" fmla="*/ 247104 h 2650939"/>
              <a:gd name="connsiteX6" fmla="*/ 4025245 w 4157221"/>
              <a:gd name="connsiteY6" fmla="*/ 369653 h 2650939"/>
              <a:gd name="connsiteX7" fmla="*/ 4157221 w 4157221"/>
              <a:gd name="connsiteY7" fmla="*/ 20861 h 2650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157221" h="2650939">
                <a:moveTo>
                  <a:pt x="0" y="2650939"/>
                </a:moveTo>
                <a:cubicBezTo>
                  <a:pt x="91911" y="2305289"/>
                  <a:pt x="183823" y="1959640"/>
                  <a:pt x="433633" y="1859088"/>
                </a:cubicBezTo>
                <a:cubicBezTo>
                  <a:pt x="683443" y="1758536"/>
                  <a:pt x="1245910" y="2222020"/>
                  <a:pt x="1498862" y="2047624"/>
                </a:cubicBezTo>
                <a:cubicBezTo>
                  <a:pt x="1751814" y="1873228"/>
                  <a:pt x="1696824" y="1001248"/>
                  <a:pt x="1951348" y="812712"/>
                </a:cubicBezTo>
                <a:cubicBezTo>
                  <a:pt x="2205872" y="624176"/>
                  <a:pt x="2779336" y="1010675"/>
                  <a:pt x="3026004" y="916407"/>
                </a:cubicBezTo>
                <a:cubicBezTo>
                  <a:pt x="3272672" y="822139"/>
                  <a:pt x="3264817" y="338230"/>
                  <a:pt x="3431357" y="247104"/>
                </a:cubicBezTo>
                <a:cubicBezTo>
                  <a:pt x="3597897" y="155978"/>
                  <a:pt x="3904268" y="407360"/>
                  <a:pt x="4025245" y="369653"/>
                </a:cubicBezTo>
                <a:cubicBezTo>
                  <a:pt x="4146222" y="331946"/>
                  <a:pt x="4138367" y="-98545"/>
                  <a:pt x="4157221" y="20861"/>
                </a:cubicBezTo>
              </a:path>
            </a:pathLst>
          </a:custGeom>
          <a:noFill/>
          <a:ln w="349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5E2BD0B0-E008-BB2D-A166-722A92FAB973}"/>
              </a:ext>
            </a:extLst>
          </p:cNvPr>
          <p:cNvCxnSpPr>
            <a:cxnSpLocks/>
          </p:cNvCxnSpPr>
          <p:nvPr/>
        </p:nvCxnSpPr>
        <p:spPr>
          <a:xfrm flipV="1">
            <a:off x="7120466" y="1936990"/>
            <a:ext cx="0" cy="734244"/>
          </a:xfrm>
          <a:prstGeom prst="line">
            <a:avLst/>
          </a:prstGeom>
          <a:ln w="2540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8" name="Flowchart: Connector 17">
            <a:extLst>
              <a:ext uri="{FF2B5EF4-FFF2-40B4-BE49-F238E27FC236}">
                <a16:creationId xmlns:a16="http://schemas.microsoft.com/office/drawing/2014/main" id="{28231F1A-8178-A341-CF0B-D1A041E3E3A2}"/>
              </a:ext>
            </a:extLst>
          </p:cNvPr>
          <p:cNvSpPr/>
          <p:nvPr/>
        </p:nvSpPr>
        <p:spPr>
          <a:xfrm>
            <a:off x="7069666" y="1871134"/>
            <a:ext cx="101600" cy="93134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CCDCC3F-08B8-CD1A-DEB7-0D63D6FA036F}"/>
              </a:ext>
            </a:extLst>
          </p:cNvPr>
          <p:cNvSpPr txBox="1"/>
          <p:nvPr/>
        </p:nvSpPr>
        <p:spPr>
          <a:xfrm>
            <a:off x="6934199" y="1320802"/>
            <a:ext cx="14901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SimSun" panose="02010600030101010101" pitchFamily="2" charset="-122"/>
                <a:ea typeface="SimSun" panose="02010600030101010101" pitchFamily="2" charset="-122"/>
              </a:rPr>
              <a:t>4-</a:t>
            </a:r>
            <a:r>
              <a:rPr lang="zh-CN" altLang="en-US" sz="2400" b="1" dirty="0">
                <a:latin typeface="SimSun" panose="02010600030101010101" pitchFamily="2" charset="-122"/>
                <a:ea typeface="SimSun" panose="02010600030101010101" pitchFamily="2" charset="-122"/>
              </a:rPr>
              <a:t>成圣点</a:t>
            </a:r>
            <a:endParaRPr lang="en-US" altLang="zh-CN" sz="240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243043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3908"/>
            <a:ext cx="12022282" cy="3170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思考问题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、我们对基要真理的认识如何？在竭力进到完全的生命进程中，我们学习的态度如何？若以百分制，我们会对目前的自己打多少分？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35174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8628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、一点责备：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不要停留在基督道理的开端。	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5:11-6:3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12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、一次警戒：</a:t>
            </a: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离弃基督的道理会导致救恩的失丧。	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6:4-6:8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12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、一份鼓励：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要在基督的指望里忍耐到底。	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6:9-6:20</a:t>
            </a:r>
          </a:p>
        </p:txBody>
      </p:sp>
    </p:spTree>
    <p:extLst>
      <p:ext uri="{BB962C8B-B14F-4D97-AF65-F5344CB8AC3E}">
        <p14:creationId xmlns:p14="http://schemas.microsoft.com/office/powerpoint/2010/main" val="30892952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72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论到那些已经蒙了光照、尝过天恩的滋味、又于圣灵有分，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并尝过上帝善道的滋味、觉悟来世权能的人，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若是离弃道理，就不能叫他们重新懊悔了。因为他们把上帝的儿子重钉十字架，明明地羞辱他。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就如一块田地，吃过屡次下的雨水，生长菜蔬，合乎耕种的人用，就从上帝得福；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若长荆棘和蒺藜，必被废弃，近于咒诅，结局就是焚烧。</a:t>
            </a:r>
          </a:p>
        </p:txBody>
      </p:sp>
    </p:spTree>
    <p:extLst>
      <p:ext uri="{BB962C8B-B14F-4D97-AF65-F5344CB8AC3E}">
        <p14:creationId xmlns:p14="http://schemas.microsoft.com/office/powerpoint/2010/main" val="11648012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6782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约翰福音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15:4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你们要常在我里面，我也常在你们里面。枝子若不常在葡萄树上，自己就不能结果子；你们若不常在我里面，也是这样。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15:5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我是葡萄树，你们是枝子。常在我里面的，我也常在他里面，这人就多结果子；因为离了我，你们就不能做甚么。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15:6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人若不常在我里面，就像枝子丢在外面枯干，人拾起来，扔在火里烧了。</a:t>
            </a:r>
          </a:p>
        </p:txBody>
      </p:sp>
    </p:spTree>
    <p:extLst>
      <p:ext uri="{BB962C8B-B14F-4D97-AF65-F5344CB8AC3E}">
        <p14:creationId xmlns:p14="http://schemas.microsoft.com/office/powerpoint/2010/main" val="35131196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4940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马太福音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13:18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「所以，你们当听这撒种的比喻。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13:19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凡听见天国道理不明白的，那恶者就来，把所撒在他心里的夺了去；这就是撒在路旁的了。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13:20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撒在石头地上的，就是人听了道，当下欢喜领受，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13:21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只因心里没有根，不过是暂时的，及至为道遭了患难，或是受了逼迫，立刻就跌倒了。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13:22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撒在荆棘里的，就是人听了道，后来有世上的思虑、钱财的迷惑把道挤住了，不能结实。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13:23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撒在好地上的，就是人听道明白了，后来结实，有一百倍的，有六十倍的，有三十倍的。」</a:t>
            </a:r>
          </a:p>
        </p:txBody>
      </p:sp>
    </p:spTree>
    <p:extLst>
      <p:ext uri="{BB962C8B-B14F-4D97-AF65-F5344CB8AC3E}">
        <p14:creationId xmlns:p14="http://schemas.microsoft.com/office/powerpoint/2010/main" val="18789744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2462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思考问题：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、我们有尝过上帝善道的滋味吗？请分享个人的主内经历。我们是否受过要放弃基督信仰的诱惑？最大的因素是什么？</a:t>
            </a: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58958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247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罗马书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8:33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谁能控告上帝所拣选的人呢？有上帝称他们为义了（或译：是称他们为义的上帝吗）。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8:34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谁能定他们的罪呢？有基督耶稣已经死了，而且从死里复活，现今在上帝的右边，也替我们祈求。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8:35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谁能使我们与基督的爱隔绝呢？难道是患难吗？是困苦吗？是逼迫吗？是饥饿吗？是赤身露体吗？是危险吗？是刀剑吗？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8:36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如经上所记：我们为你的缘故终日被杀；人看我们如将宰的羊。</a:t>
            </a:r>
          </a:p>
        </p:txBody>
      </p:sp>
    </p:spTree>
    <p:extLst>
      <p:ext uri="{BB962C8B-B14F-4D97-AF65-F5344CB8AC3E}">
        <p14:creationId xmlns:p14="http://schemas.microsoft.com/office/powerpoint/2010/main" val="26192811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4319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罗马书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8:37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然而，靠着爱我们的主，在这一切的事上已经得胜有余了。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8:38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因为我深信无论是死，是生，是天使，是掌权的，是有能的，是现在的事，是将来的事，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8:39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是高处的，是低处的，是别的受造之物，都不能叫我们与上帝的爱隔绝；这爱是在我们的主基督耶稣里的。</a:t>
            </a:r>
          </a:p>
        </p:txBody>
      </p:sp>
    </p:spTree>
    <p:extLst>
      <p:ext uri="{BB962C8B-B14F-4D97-AF65-F5344CB8AC3E}">
        <p14:creationId xmlns:p14="http://schemas.microsoft.com/office/powerpoint/2010/main" val="14038548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8628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、一点责备：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不要停留在基督道理的开端。	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5:11-6:3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12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、一次警戒：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离弃基督的道理会导致救恩的失丧。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6:4-6:8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12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、一份鼓励：</a:t>
            </a: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要在基督的指望里忍耐到底。		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6:9-6:20</a:t>
            </a:r>
          </a:p>
        </p:txBody>
      </p:sp>
    </p:spTree>
    <p:extLst>
      <p:ext uri="{BB962C8B-B14F-4D97-AF65-F5344CB8AC3E}">
        <p14:creationId xmlns:p14="http://schemas.microsoft.com/office/powerpoint/2010/main" val="8341199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6425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亲爱的弟兄们，我们虽是这样说，却深信你们的行为强过这些，而且近乎得救。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6:10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因为上帝并非不公义，竟忘记你们所做的工和你们为他名所显的爱心，就是先前伺候圣徒，如今还是伺候。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6:11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我们愿你们各人都显出这样的殷勤，使你们有满足的指望，一直到底。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6:12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并且不懈怠，总要效法那些凭信心和忍耐承受应许的人。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24838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0885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亲爱的弟兄们，我们虽是这样说，却深信你们的行为强过这些，而且近乎得救。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Though we speak in this way, yet in your case, beloved, we feel sure of better things—things that belong to salvation.(ESV)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近乎得救：生出与救恩果效相称的生命与行为。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40656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9805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以弗所书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我为主被囚的劝你们：既然蒙召，行事为人就当与蒙召的恩相称。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凡事谦虚、温柔、忍耐，用爱心互相宽容，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用和平彼此联络，竭力保守圣灵所赐合而为一的心。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32828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0885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6:13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当初上帝应许亚伯拉罕的时候，因为没有比自己更大可以指着起誓的，就指着自己起誓，说：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6:14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「论福，我必赐大福给你；论子孙，我必叫你的子孙多起来。」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6:15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这样，亚伯拉罕既恒久忍耐，就得了所应许的。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6:16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人都是指着比自己大的起誓，并且以起誓为实据，了结各样的争论。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04646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6425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6:17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照样，上帝愿意为那承受应许的人格外显明他的旨意是不更改的，就起誓为证。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6:18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藉这两件不更改的事，上帝决不能说谎，好叫我们这逃往避难所、持定摆在我们前头指望的人可以大得勉励。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6:19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我们有这指望，如同灵魂的锚，又坚固又牢靠，且通入幔内。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6:20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作先锋的耶稣，既照着麦基洗德的等次成了永远的大祭司，就为我们进入幔内。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3866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6171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上帝对亚伯拉罕的呼召与应许：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zh-CN" altLang="en-US" sz="10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、创世记 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11:31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（使徒行传 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		在吾珥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、创世记 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12:1-3					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在哈兰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、创世记 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12:7					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初进迦南到示剑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、创世记 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13:14-17					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罗得离别之后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、创世记 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15:1-7				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救出罗得之后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、创世记 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17:1-7					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立割礼、许以撒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、创世记 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18:16-19				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灭所多玛之前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、创世记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22:15-18					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献以撒之后</a:t>
            </a:r>
          </a:p>
        </p:txBody>
      </p:sp>
    </p:spTree>
    <p:extLst>
      <p:ext uri="{BB962C8B-B14F-4D97-AF65-F5344CB8AC3E}">
        <p14:creationId xmlns:p14="http://schemas.microsoft.com/office/powerpoint/2010/main" val="5387472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2424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加拉太书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3:26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所以，你们因信基督耶稣都是上帝的儿子。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3:27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你们受洗归入基督的都是披戴基督了。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3:28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并不分犹太人、希腊人，自主的、为奴的，或男或女，因为你们在基督耶稣里都成为一了。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3:29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你们既属乎基督，就是亚伯拉罕的后裔，是照着应许承受产业的了。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339141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29649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思考问题：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、上帝指着自己起誓与亚伯拉罕立约并八度重申，对我们的意义是什么？我们的信心和生命有通入幔内、并结出属灵的果子吗？</a:t>
            </a:r>
          </a:p>
        </p:txBody>
      </p:sp>
    </p:spTree>
    <p:extLst>
      <p:ext uri="{BB962C8B-B14F-4D97-AF65-F5344CB8AC3E}">
        <p14:creationId xmlns:p14="http://schemas.microsoft.com/office/powerpoint/2010/main" val="278065156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1354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下周五预读：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《</a:t>
            </a:r>
            <a:r>
              <a:rPr lang="zh-CN" altLang="en-US" sz="3600" b="1" kern="0" dirty="0"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希伯来书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》8-9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章</a:t>
            </a:r>
          </a:p>
        </p:txBody>
      </p:sp>
    </p:spTree>
    <p:extLst>
      <p:ext uri="{BB962C8B-B14F-4D97-AF65-F5344CB8AC3E}">
        <p14:creationId xmlns:p14="http://schemas.microsoft.com/office/powerpoint/2010/main" val="71360738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3908"/>
            <a:ext cx="12022282" cy="64633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思考问题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10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、我们对基要真理的认识如何？在竭力进到完全的生命进程中，我们学习的态度如何？若以百分制，我们会对目前的自己打多少分？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zh-CN" altLang="en-US" sz="10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、我们有尝过上帝善道的滋味吗？请分享个人的主内经历。我们是否受过要放弃基督信仰的诱惑？最大的因素是什么？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zh-CN" altLang="en-US" sz="10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、上帝指着自己起誓与亚伯拉罕立约并八度重申，对我们的意义是什么？我们的信心和生命有通入幔内、并结出属灵的果子吗？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466879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late">
  <a:themeElements>
    <a:clrScheme name="Slate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Slate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69A47A2B02A3A44B647A00C2C85F6DD" ma:contentTypeVersion="4" ma:contentTypeDescription="Create a new document." ma:contentTypeScope="" ma:versionID="405e834f68aae9030bf0d2f026461027">
  <xsd:schema xmlns:xsd="http://www.w3.org/2001/XMLSchema" xmlns:xs="http://www.w3.org/2001/XMLSchema" xmlns:p="http://schemas.microsoft.com/office/2006/metadata/properties" xmlns:ns3="b77b61c0-02a3-4b49-9b35-8552509c3671" targetNamespace="http://schemas.microsoft.com/office/2006/metadata/properties" ma:root="true" ma:fieldsID="e76f8c1dfbf8015b9f2c28ebd26dc6f1" ns3:_="">
    <xsd:import namespace="b77b61c0-02a3-4b49-9b35-8552509c3671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77b61c0-02a3-4b49-9b35-8552509c367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52B5077-6FE9-470D-ACE0-962283AB5C95}">
  <ds:schemaRefs>
    <ds:schemaRef ds:uri="b77b61c0-02a3-4b49-9b35-8552509c3671"/>
    <ds:schemaRef ds:uri="http://purl.org/dc/terms/"/>
    <ds:schemaRef ds:uri="http://purl.org/dc/elements/1.1/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http://schemas.microsoft.com/office/2006/documentManagement/types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3356ABF0-D435-4CDF-BDC0-614210AD7D5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77b61c0-02a3-4b49-9b35-8552509c367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6DFAC28-170F-4992-B97C-29D6469EC34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17283</TotalTime>
  <Words>2557</Words>
  <Application>Microsoft Office PowerPoint</Application>
  <PresentationFormat>Widescreen</PresentationFormat>
  <Paragraphs>158</Paragraphs>
  <Slides>28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28</vt:i4>
      </vt:variant>
    </vt:vector>
  </HeadingPairs>
  <TitlesOfParts>
    <vt:vector size="37" baseType="lpstr">
      <vt:lpstr>MingLiU</vt:lpstr>
      <vt:lpstr>SimSun</vt:lpstr>
      <vt:lpstr>Arial</vt:lpstr>
      <vt:lpstr>Calibri</vt:lpstr>
      <vt:lpstr>Calibri Light</vt:lpstr>
      <vt:lpstr>Calisto MT</vt:lpstr>
      <vt:lpstr>Wingdings 2</vt:lpstr>
      <vt:lpstr>Office Theme</vt:lpstr>
      <vt:lpstr>Slate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Chunping Xu</dc:creator>
  <cp:lastModifiedBy>CL-Grp2</cp:lastModifiedBy>
  <cp:revision>27</cp:revision>
  <dcterms:created xsi:type="dcterms:W3CDTF">2020-11-05T21:27:14Z</dcterms:created>
  <dcterms:modified xsi:type="dcterms:W3CDTF">2022-06-10T18:43:42Z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0x010100469A47A2B02A3A44B647A00C2C85F6DD</vt:lpwstr>
  </property>
</Properties>
</file>